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8"/>
  </p:notesMasterIdLst>
  <p:handoutMasterIdLst>
    <p:handoutMasterId r:id="rId9"/>
  </p:handoutMasterIdLst>
  <p:sldIdLst>
    <p:sldId id="274" r:id="rId2"/>
    <p:sldId id="326" r:id="rId3"/>
    <p:sldId id="328" r:id="rId4"/>
    <p:sldId id="332" r:id="rId5"/>
    <p:sldId id="334" r:id="rId6"/>
    <p:sldId id="316" r:id="rId7"/>
  </p:sldIdLst>
  <p:sldSz cx="9144000" cy="6858000" type="screen4x3"/>
  <p:notesSz cx="6797675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im lumangbopata" initials="Kl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16057D"/>
    <a:srgbClr val="002060"/>
    <a:srgbClr val="000099"/>
    <a:srgbClr val="2608DC"/>
    <a:srgbClr val="F11C17"/>
    <a:srgbClr val="F8F8F8"/>
    <a:srgbClr val="E4F3F4"/>
    <a:srgbClr val="E1F2F3"/>
    <a:srgbClr val="D0EB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77346" autoAdjust="0"/>
  </p:normalViewPr>
  <p:slideViewPr>
    <p:cSldViewPr>
      <p:cViewPr>
        <p:scale>
          <a:sx n="92" d="100"/>
          <a:sy n="92" d="100"/>
        </p:scale>
        <p:origin x="-146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584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53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3" y="9428584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8FFCB24-C34D-4679-9409-A0A75850031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80765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4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4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D7E5383-72B2-440B-8382-1479378DCC4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45031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066" indent="-29117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4717" indent="-23294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0604" indent="-23294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6491" indent="-23294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7D957BE-F8CB-4DBA-9E6A-F8104309AB64}" type="slidenum">
              <a:rPr lang="en-GB" smtClean="0"/>
              <a:pPr eaLnBrk="1" hangingPunct="1"/>
              <a:t>1</a:t>
            </a:fld>
            <a:endParaRPr lang="en-GB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34813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7E5383-72B2-440B-8382-1479378DCC4F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80806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81863-E22D-4FF1-81DD-587CA694B09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533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58396C7-9563-476D-B2D5-A0A6ED451B29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7E5383-72B2-440B-8382-1479378DCC4F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694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616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817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955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1341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328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913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7261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148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600200"/>
            <a:ext cx="41148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047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063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329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3746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66915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5853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3820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3820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2608DC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2608DC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2608DC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2608DC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2608DC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2608DC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2608DC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2608DC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2608D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2608D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2608D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2608D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2608D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2608DC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2608DC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2608DC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2608DC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2608D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17653" y="838200"/>
            <a:ext cx="8750147" cy="5638800"/>
          </a:xfrm>
        </p:spPr>
        <p:txBody>
          <a:bodyPr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en-US" sz="2400" b="1" dirty="0" smtClean="0">
                <a:solidFill>
                  <a:srgbClr val="000099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3200" b="1" i="1" dirty="0" smtClean="0">
                <a:solidFill>
                  <a:srgbClr val="000099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en-US" sz="3200" b="1" i="1" dirty="0" smtClean="0">
                <a:solidFill>
                  <a:srgbClr val="000099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3200" b="1" i="1" dirty="0" smtClean="0">
                <a:solidFill>
                  <a:srgbClr val="000099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en-US" sz="3200" b="1" i="1" dirty="0" smtClean="0">
                <a:solidFill>
                  <a:srgbClr val="000099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Trends in Development Cooperation in Cambodia and Future Priorities</a:t>
            </a:r>
            <a:b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GB" sz="2400" b="1" dirty="0">
                <a:solidFill>
                  <a:srgbClr val="002060"/>
                </a:solidFill>
              </a:rPr>
              <a:t/>
            </a:r>
            <a:br>
              <a:rPr lang="en-GB" sz="2400" b="1" dirty="0">
                <a:solidFill>
                  <a:srgbClr val="002060"/>
                </a:solidFill>
              </a:rPr>
            </a:br>
            <a:r>
              <a:rPr lang="en-GB" sz="2800" b="1" dirty="0">
                <a:solidFill>
                  <a:srgbClr val="002060"/>
                </a:solidFill>
              </a:rPr>
              <a:t/>
            </a:r>
            <a:br>
              <a:rPr lang="en-GB" sz="2800" b="1" dirty="0">
                <a:solidFill>
                  <a:srgbClr val="002060"/>
                </a:solidFill>
              </a:rPr>
            </a:br>
            <a:r>
              <a:rPr lang="en-US" sz="36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en-US" sz="36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</a:br>
            <a:r>
              <a:rPr lang="en-GB" sz="20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KIM </a:t>
            </a:r>
            <a:r>
              <a:rPr lang="en-GB" sz="2000" b="1" dirty="0" err="1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Lumang</a:t>
            </a:r>
            <a:r>
              <a:rPr lang="en-GB" sz="20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b="1" dirty="0" err="1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Bopata</a:t>
            </a:r>
            <a:r>
              <a:rPr lang="en-GB" sz="20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en-GB" sz="20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</a:br>
            <a:r>
              <a:rPr lang="en-GB" sz="20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Deputy Director </a:t>
            </a:r>
            <a:br>
              <a:rPr lang="en-GB" sz="20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</a:br>
            <a:r>
              <a:rPr lang="en-GB" sz="20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Policy and Development Assistance Coordination Department</a:t>
            </a:r>
            <a:r>
              <a:rPr lang="en-GB" sz="20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en-GB" sz="20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</a:br>
            <a:r>
              <a:rPr lang="en-GB" sz="20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CRDB/CDC</a:t>
            </a:r>
            <a:br>
              <a:rPr lang="en-GB" sz="20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</a:br>
            <a:r>
              <a:rPr lang="en-GB" sz="20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en-GB" sz="20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1600" dirty="0" smtClean="0">
                <a:solidFill>
                  <a:srgbClr val="002060"/>
                </a:solidFill>
              </a:rPr>
              <a:t>08 February 2018</a:t>
            </a:r>
            <a:r>
              <a:rPr lang="en-GB" sz="2000" b="1" cap="small" dirty="0" smtClean="0">
                <a:solidFill>
                  <a:srgbClr val="000000"/>
                </a:solidFill>
              </a:rPr>
              <a:t/>
            </a:r>
            <a:br>
              <a:rPr lang="en-GB" sz="2000" b="1" cap="small" dirty="0" smtClean="0">
                <a:solidFill>
                  <a:srgbClr val="000000"/>
                </a:solidFill>
              </a:rPr>
            </a:br>
            <a:r>
              <a:rPr lang="en-GB" sz="2000" b="1" dirty="0" smtClean="0">
                <a:solidFill>
                  <a:srgbClr val="000000"/>
                </a:solidFill>
              </a:rPr>
              <a:t/>
            </a:r>
            <a:br>
              <a:rPr lang="en-GB" sz="2000" b="1" dirty="0" smtClean="0">
                <a:solidFill>
                  <a:srgbClr val="000000"/>
                </a:solidFill>
              </a:rPr>
            </a:br>
            <a:endParaRPr lang="en-GB" sz="2000" b="1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382000" cy="838200"/>
          </a:xfrm>
        </p:spPr>
        <p:txBody>
          <a:bodyPr/>
          <a:lstStyle/>
          <a:p>
            <a:r>
              <a:rPr lang="en-US" sz="2800" dirty="0" smtClean="0">
                <a:solidFill>
                  <a:srgbClr val="002060"/>
                </a:solidFill>
                <a:latin typeface="Calibri" panose="020F0502020204030204" pitchFamily="34" charset="0"/>
                <a:ea typeface="+mn-ea"/>
                <a:cs typeface="+mn-cs"/>
              </a:rPr>
              <a:t>Major trends of development cooperation in Cambodia</a:t>
            </a:r>
            <a:endParaRPr lang="en-US" sz="2800" dirty="0">
              <a:solidFill>
                <a:srgbClr val="002060"/>
              </a:solidFill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27073" y="1600200"/>
            <a:ext cx="3816927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endParaRPr lang="en-US" sz="100" dirty="0" smtClean="0">
              <a:solidFill>
                <a:srgbClr val="002060"/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2060"/>
                </a:solidFill>
              </a:rPr>
              <a:t>ODA has well aligned with NSDP resource needs (USD </a:t>
            </a:r>
            <a:r>
              <a:rPr lang="en-US" sz="1400" dirty="0">
                <a:solidFill>
                  <a:srgbClr val="002060"/>
                </a:solidFill>
              </a:rPr>
              <a:t>6.42 billion out of USD 7.59 billion </a:t>
            </a:r>
            <a:r>
              <a:rPr lang="en-US" sz="1400" dirty="0" smtClean="0">
                <a:solidFill>
                  <a:srgbClr val="002060"/>
                </a:solidFill>
              </a:rPr>
              <a:t>NSDP (2014-2018</a:t>
            </a:r>
            <a:r>
              <a:rPr lang="en-US" sz="1400" dirty="0">
                <a:solidFill>
                  <a:srgbClr val="002060"/>
                </a:solidFill>
              </a:rPr>
              <a:t>) resource </a:t>
            </a:r>
            <a:r>
              <a:rPr lang="en-US" sz="1400" dirty="0" smtClean="0">
                <a:solidFill>
                  <a:srgbClr val="002060"/>
                </a:solidFill>
              </a:rPr>
              <a:t>needs</a:t>
            </a:r>
            <a:r>
              <a:rPr lang="en-US" sz="1400" b="1" i="1" dirty="0">
                <a:solidFill>
                  <a:srgbClr val="002060"/>
                </a:solidFill>
              </a:rPr>
              <a:t>)</a:t>
            </a:r>
            <a:endParaRPr lang="en-US" sz="1400" b="1" i="1" dirty="0" smtClean="0">
              <a:solidFill>
                <a:srgbClr val="002060"/>
              </a:solidFill>
            </a:endParaRPr>
          </a:p>
          <a:p>
            <a:pPr>
              <a:spcAft>
                <a:spcPts val="600"/>
              </a:spcAft>
            </a:pPr>
            <a:endParaRPr lang="en-US" sz="400" dirty="0" smtClean="0">
              <a:solidFill>
                <a:srgbClr val="002060"/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2060"/>
                </a:solidFill>
              </a:rPr>
              <a:t>ODA/GDP has averaged around 7% per year (2015-2017</a:t>
            </a:r>
            <a:r>
              <a:rPr lang="en-US" sz="1400" dirty="0" smtClean="0">
                <a:solidFill>
                  <a:srgbClr val="002060"/>
                </a:solidFill>
              </a:rPr>
              <a:t>)</a:t>
            </a:r>
          </a:p>
          <a:p>
            <a:pPr>
              <a:spcAft>
                <a:spcPts val="600"/>
              </a:spcAft>
            </a:pPr>
            <a:endParaRPr lang="en-US" sz="500" dirty="0" smtClean="0">
              <a:solidFill>
                <a:srgbClr val="002060"/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2060"/>
                </a:solidFill>
              </a:rPr>
              <a:t>2017 ODA increased 9% from 2016 (USD 1.2 billion</a:t>
            </a:r>
            <a:r>
              <a:rPr lang="en-US" sz="1400" dirty="0">
                <a:solidFill>
                  <a:srgbClr val="002060"/>
                </a:solidFill>
              </a:rPr>
              <a:t>). </a:t>
            </a:r>
            <a:r>
              <a:rPr lang="en-US" sz="1400" dirty="0" smtClean="0">
                <a:solidFill>
                  <a:srgbClr val="002060"/>
                </a:solidFill>
              </a:rPr>
              <a:t>Japan </a:t>
            </a:r>
            <a:r>
              <a:rPr lang="en-US" sz="1400" dirty="0">
                <a:solidFill>
                  <a:srgbClr val="002060"/>
                </a:solidFill>
              </a:rPr>
              <a:t>remains a major DP to </a:t>
            </a:r>
            <a:r>
              <a:rPr lang="en-US" sz="1400" dirty="0" smtClean="0">
                <a:solidFill>
                  <a:srgbClr val="002060"/>
                </a:solidFill>
              </a:rPr>
              <a:t>Cambodia, made up USD 356 million (9% of total ODA) </a:t>
            </a:r>
            <a:r>
              <a:rPr lang="en-US" sz="1400" dirty="0" smtClean="0">
                <a:solidFill>
                  <a:srgbClr val="002060"/>
                </a:solidFill>
              </a:rPr>
              <a:t>over </a:t>
            </a:r>
            <a:r>
              <a:rPr lang="en-US" sz="1400" dirty="0" smtClean="0">
                <a:solidFill>
                  <a:srgbClr val="002060"/>
                </a:solidFill>
              </a:rPr>
              <a:t>2015-2017.</a:t>
            </a:r>
          </a:p>
          <a:p>
            <a:pPr>
              <a:spcAft>
                <a:spcPts val="600"/>
              </a:spcAft>
            </a:pPr>
            <a:endParaRPr lang="en-US" sz="400" dirty="0">
              <a:solidFill>
                <a:srgbClr val="000099"/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2060"/>
                </a:solidFill>
              </a:rPr>
              <a:t>The loan share is rising (now 40%). Major </a:t>
            </a:r>
            <a:r>
              <a:rPr lang="en-US" sz="1400" dirty="0">
                <a:solidFill>
                  <a:srgbClr val="002060"/>
                </a:solidFill>
              </a:rPr>
              <a:t>sources to infra and economic sectors. </a:t>
            </a:r>
          </a:p>
          <a:p>
            <a:pPr>
              <a:spcAft>
                <a:spcPts val="600"/>
              </a:spcAft>
            </a:pPr>
            <a:endParaRPr lang="en-US" sz="400" dirty="0" smtClean="0">
              <a:solidFill>
                <a:srgbClr val="002060"/>
              </a:solidFill>
            </a:endParaRPr>
          </a:p>
          <a:p>
            <a:pPr marL="285750" indent="-285750"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2060"/>
                </a:solidFill>
              </a:rPr>
              <a:t>Between </a:t>
            </a:r>
            <a:r>
              <a:rPr lang="en-US" sz="1400" dirty="0" smtClean="0">
                <a:solidFill>
                  <a:srgbClr val="002060"/>
                </a:solidFill>
              </a:rPr>
              <a:t>2013-2017, grant (DP +NGO grant) </a:t>
            </a:r>
            <a:r>
              <a:rPr lang="en-US" sz="1400" dirty="0">
                <a:solidFill>
                  <a:srgbClr val="002060"/>
                </a:solidFill>
              </a:rPr>
              <a:t>share has </a:t>
            </a:r>
            <a:r>
              <a:rPr lang="en-US" sz="1400" dirty="0" smtClean="0">
                <a:solidFill>
                  <a:srgbClr val="002060"/>
                </a:solidFill>
              </a:rPr>
              <a:t>accounted for 60%.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3999"/>
            <a:ext cx="5061637" cy="4169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782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57200"/>
            <a:ext cx="8686800" cy="716280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rgbClr val="002060"/>
                </a:solidFill>
                <a:latin typeface="Calibri" panose="020F0502020204030204" pitchFamily="34" charset="0"/>
                <a:ea typeface="+mn-ea"/>
                <a:cs typeface="+mn-cs"/>
              </a:rPr>
              <a:t>Changing </a:t>
            </a:r>
            <a:r>
              <a:rPr lang="en-US" sz="2800" dirty="0" smtClean="0">
                <a:solidFill>
                  <a:srgbClr val="002060"/>
                </a:solidFill>
                <a:latin typeface="Calibri" panose="020F0502020204030204" pitchFamily="34" charset="0"/>
                <a:ea typeface="+mn-ea"/>
                <a:cs typeface="+mn-cs"/>
              </a:rPr>
              <a:t>role of development cooperation partnerships</a:t>
            </a:r>
            <a:endParaRPr lang="en-US" sz="2800" dirty="0">
              <a:solidFill>
                <a:srgbClr val="002060"/>
              </a:solidFill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/>
          <a:lstStyle/>
          <a:p>
            <a:fld id="{4A4E043B-65C4-423E-873E-D65B993B7B88}" type="slidenum">
              <a:rPr lang="en-US" smtClean="0"/>
              <a:t>3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71600"/>
            <a:ext cx="8458200" cy="4876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471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096000" y="6037268"/>
            <a:ext cx="2743489" cy="457200"/>
          </a:xfrm>
          <a:prstGeom prst="rect">
            <a:avLst/>
          </a:prstGeom>
        </p:spPr>
        <p:txBody>
          <a:bodyPr/>
          <a:lstStyle/>
          <a:p>
            <a:fld id="{4A4E043B-65C4-423E-873E-D65B993B7B8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91835" y="685800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en-US" sz="2800" dirty="0">
                <a:solidFill>
                  <a:srgbClr val="002060"/>
                </a:solidFill>
                <a:latin typeface="Calibri" panose="020F0502020204030204" pitchFamily="34" charset="0"/>
              </a:rPr>
              <a:t>ODA </a:t>
            </a:r>
            <a:r>
              <a:rPr lang="en-US" sz="28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support </a:t>
            </a:r>
            <a:r>
              <a:rPr lang="en-US" sz="2800" dirty="0">
                <a:solidFill>
                  <a:srgbClr val="002060"/>
                </a:solidFill>
                <a:latin typeface="Calibri" panose="020F0502020204030204" pitchFamily="34" charset="0"/>
              </a:rPr>
              <a:t>to IDP </a:t>
            </a:r>
            <a:r>
              <a:rPr lang="en-US" sz="28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(2015-2017)</a:t>
            </a:r>
            <a:endParaRPr lang="en-US" sz="28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37" y="1524000"/>
            <a:ext cx="4757048" cy="339248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784" y="1524000"/>
            <a:ext cx="3701151" cy="339248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 bwMode="auto">
          <a:xfrm>
            <a:off x="533399" y="5181600"/>
            <a:ext cx="7543801" cy="1084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2608DC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2608DC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2608DC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2608DC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2608DC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2608DC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2608DC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2608DC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2608DC"/>
                </a:solidFill>
                <a:latin typeface="Arial" charset="0"/>
              </a:defRPr>
            </a:lvl9pPr>
          </a:lstStyle>
          <a:p>
            <a:pPr marL="285750" indent="-285750" algn="l">
              <a:buFont typeface="Wingdings" pitchFamily="2" charset="2"/>
              <a:buChar char="§"/>
            </a:pPr>
            <a:r>
              <a:rPr lang="en-US" sz="1600" dirty="0">
                <a:solidFill>
                  <a:srgbClr val="002060"/>
                </a:solidFill>
                <a:latin typeface="Calibri" pitchFamily="34" charset="0"/>
                <a:cs typeface="Khmer MEF1" pitchFamily="2" charset="0"/>
              </a:rPr>
              <a:t>About USD 140 million </a:t>
            </a:r>
            <a:r>
              <a:rPr lang="en-US" sz="1600" dirty="0" smtClean="0">
                <a:solidFill>
                  <a:srgbClr val="002060"/>
                </a:solidFill>
                <a:latin typeface="Calibri" pitchFamily="34" charset="0"/>
                <a:cs typeface="Khmer MEF1" pitchFamily="2" charset="0"/>
              </a:rPr>
              <a:t>of ODA has been annually disbursed to support IDP implementation between 2015-2017</a:t>
            </a:r>
          </a:p>
          <a:p>
            <a:pPr algn="l"/>
            <a:r>
              <a:rPr lang="en-US" sz="500" dirty="0" smtClean="0">
                <a:solidFill>
                  <a:srgbClr val="002060"/>
                </a:solidFill>
                <a:latin typeface="Calibri" pitchFamily="34" charset="0"/>
                <a:cs typeface="Khmer MEF1" pitchFamily="2" charset="0"/>
              </a:rPr>
              <a:t> </a:t>
            </a:r>
            <a:endParaRPr lang="en-US" sz="500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  <a:p>
            <a:pPr marL="285750" indent="-285750" algn="l">
              <a:buFont typeface="Wingdings" pitchFamily="2" charset="2"/>
              <a:buChar char="§"/>
            </a:pPr>
            <a:r>
              <a:rPr lang="en-US" sz="16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Main donors include China, Japan, EU and ADB</a:t>
            </a:r>
            <a:endParaRPr lang="km-KH" sz="1600" dirty="0" smtClean="0">
              <a:solidFill>
                <a:srgbClr val="002060"/>
              </a:solidFill>
              <a:latin typeface="Calibri" pitchFamily="34" charset="0"/>
              <a:cs typeface="Khmer MEF1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69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8243455" cy="4648200"/>
          </a:xfrm>
        </p:spPr>
        <p:txBody>
          <a:bodyPr/>
          <a:lstStyle/>
          <a:p>
            <a:pPr>
              <a:defRPr/>
            </a:pP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</a:rPr>
              <a:t>The increased support to a LMIC-LDC status like Cambodia</a:t>
            </a:r>
            <a:endParaRPr lang="en-US" sz="20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lvl="1">
              <a:defRPr/>
            </a:pPr>
            <a:r>
              <a:rPr lang="en-US" sz="1800" dirty="0" smtClean="0">
                <a:solidFill>
                  <a:srgbClr val="002060"/>
                </a:solidFill>
                <a:latin typeface="Calibri" panose="020F0502020204030204" pitchFamily="34" charset="0"/>
                <a:ea typeface="+mn-ea"/>
                <a:cs typeface="+mn-cs"/>
              </a:rPr>
              <a:t>ODA remains a significant source of national socio-economic development </a:t>
            </a:r>
          </a:p>
          <a:p>
            <a:pPr lvl="1">
              <a:defRPr/>
            </a:pPr>
            <a:r>
              <a:rPr lang="en-US" sz="1800" dirty="0" smtClean="0">
                <a:solidFill>
                  <a:srgbClr val="002060"/>
                </a:solidFill>
                <a:latin typeface="Calibri" panose="020F0502020204030204" pitchFamily="34" charset="0"/>
                <a:ea typeface="+mn-ea"/>
                <a:cs typeface="+mn-cs"/>
              </a:rPr>
              <a:t>ODA as a catalyst in leveraging other sources of dev</a:t>
            </a:r>
            <a:r>
              <a:rPr lang="en-US" sz="1800" dirty="0">
                <a:solidFill>
                  <a:srgbClr val="002060"/>
                </a:solidFill>
                <a:latin typeface="Calibri" panose="020F0502020204030204" pitchFamily="34" charset="0"/>
                <a:ea typeface="+mn-ea"/>
                <a:cs typeface="+mn-cs"/>
              </a:rPr>
              <a:t>elopm</a:t>
            </a:r>
            <a:r>
              <a:rPr lang="en-US" sz="1800" dirty="0" smtClean="0">
                <a:solidFill>
                  <a:srgbClr val="002060"/>
                </a:solidFill>
                <a:latin typeface="Calibri" panose="020F0502020204030204" pitchFamily="34" charset="0"/>
                <a:ea typeface="+mn-ea"/>
                <a:cs typeface="+mn-cs"/>
              </a:rPr>
              <a:t>ent finance, </a:t>
            </a:r>
            <a:r>
              <a:rPr lang="en-US" sz="1800" dirty="0">
                <a:solidFill>
                  <a:srgbClr val="002060"/>
                </a:solidFill>
                <a:latin typeface="Calibri" panose="020F0502020204030204" pitchFamily="34" charset="0"/>
                <a:ea typeface="+mn-ea"/>
                <a:cs typeface="+mn-cs"/>
              </a:rPr>
              <a:t>like private sector investment, to support country development  </a:t>
            </a:r>
          </a:p>
          <a:p>
            <a:pPr>
              <a:defRPr/>
            </a:pPr>
            <a:endParaRPr lang="en-US" sz="1100" dirty="0">
              <a:solidFill>
                <a:srgbClr val="2720B0"/>
              </a:solidFill>
            </a:endParaRPr>
          </a:p>
          <a:p>
            <a:pPr>
              <a:defRPr/>
            </a:pP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</a:rPr>
              <a:t>Aligning supports with national/sector policy frameworks and reform agenda – the SDGs, Rectangular Strategy </a:t>
            </a:r>
            <a:r>
              <a:rPr lang="en-US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and </a:t>
            </a: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</a:rPr>
              <a:t>NSDP </a:t>
            </a:r>
            <a:endParaRPr lang="en-US" sz="2400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457200" lvl="1" indent="0">
              <a:buNone/>
              <a:defRPr/>
            </a:pPr>
            <a:endParaRPr lang="en-US" sz="1100" dirty="0" smtClean="0">
              <a:solidFill>
                <a:srgbClr val="2720B0"/>
              </a:solidFill>
            </a:endParaRPr>
          </a:p>
          <a:p>
            <a:pPr>
              <a:defRPr/>
            </a:pP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</a:rPr>
              <a:t>Build on ‘Strategic Partnership’ that guide future cooperation</a:t>
            </a:r>
          </a:p>
          <a:p>
            <a:pPr lvl="1">
              <a:defRPr/>
            </a:pPr>
            <a:endParaRPr lang="en-US" sz="1100" dirty="0" smtClean="0">
              <a:solidFill>
                <a:srgbClr val="2720B0"/>
              </a:solidFill>
            </a:endParaRPr>
          </a:p>
          <a:p>
            <a:pPr>
              <a:defRPr/>
            </a:pPr>
            <a:r>
              <a:rPr lang="en-US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Continued </a:t>
            </a: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</a:rPr>
              <a:t>importance of ODA, especially </a:t>
            </a:r>
            <a:r>
              <a:rPr lang="en-US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the important role of </a:t>
            </a: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</a:rPr>
              <a:t>Japan </a:t>
            </a:r>
            <a:r>
              <a:rPr lang="en-US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in </a:t>
            </a: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</a:rPr>
              <a:t>providing expert advice in areas such as IDP, logistics, infrastructure </a:t>
            </a:r>
            <a:r>
              <a:rPr lang="en-US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etc. </a:t>
            </a:r>
            <a:endParaRPr lang="en-US" sz="2000" dirty="0" smtClean="0">
              <a:solidFill>
                <a:srgbClr val="2720B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096000" y="6324600"/>
            <a:ext cx="2743489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4D50AB1-8BF4-4D14-852C-DFDA997DD14E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8382000" cy="609600"/>
          </a:xfrm>
        </p:spPr>
        <p:txBody>
          <a:bodyPr/>
          <a:lstStyle/>
          <a:p>
            <a:r>
              <a:rPr lang="en-US" sz="2800" dirty="0" smtClean="0">
                <a:solidFill>
                  <a:srgbClr val="002060"/>
                </a:solidFill>
                <a:latin typeface="Calibri" panose="020F0502020204030204" pitchFamily="34" charset="0"/>
                <a:ea typeface="+mn-ea"/>
                <a:cs typeface="+mn-cs"/>
              </a:rPr>
              <a:t>Forward Looking on development cooperation priorities</a:t>
            </a:r>
            <a:endParaRPr lang="en-US" sz="2800" dirty="0">
              <a:solidFill>
                <a:srgbClr val="002060"/>
              </a:solidFill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616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6800" y="1752600"/>
            <a:ext cx="7162800" cy="2895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Thank you very much for your attention</a:t>
            </a:r>
          </a:p>
          <a:p>
            <a:pPr algn="ctr"/>
            <a:endParaRPr lang="en-US" sz="28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08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DC-CRDB Slide Type 2">
  <a:themeElements>
    <a:clrScheme name="Custom 1">
      <a:dk1>
        <a:srgbClr val="777777"/>
      </a:dk1>
      <a:lt1>
        <a:srgbClr val="FFFFFF"/>
      </a:lt1>
      <a:dk2>
        <a:srgbClr val="686B5D"/>
      </a:dk2>
      <a:lt2>
        <a:srgbClr val="D1D1CB"/>
      </a:lt2>
      <a:accent1>
        <a:srgbClr val="909082"/>
      </a:accent1>
      <a:accent2>
        <a:srgbClr val="809EA8"/>
      </a:accent2>
      <a:accent3>
        <a:srgbClr val="B9BAB6"/>
      </a:accent3>
      <a:accent4>
        <a:srgbClr val="DADADA"/>
      </a:accent4>
      <a:accent5>
        <a:srgbClr val="C6C6C1"/>
      </a:accent5>
      <a:accent6>
        <a:srgbClr val="738F98"/>
      </a:accent6>
      <a:hlink>
        <a:srgbClr val="0070C0"/>
      </a:hlink>
      <a:folHlink>
        <a:srgbClr val="E9DCB9"/>
      </a:folHlink>
    </a:clrScheme>
    <a:fontScheme name="1_CDC-CRDB Slide Type 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DC-CRDB Slide Type 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DC-CRDB Slide Type 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DC-CRDB Slide Type 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DC-CRDB Slide Type 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DC-CRDB Slide Type 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DC-CRDB Slide Type 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DC-CRDB Slide Type 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DC-CRDB Slide Type 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DC-CRDB Slide Type 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DC-CRDB Slide Type 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DC-CRDB Slide Type 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DC-CRDB Slide Type 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Basic Presentation (2009)</Template>
  <TotalTime>21223</TotalTime>
  <Words>263</Words>
  <Application>Microsoft Office PowerPoint</Application>
  <PresentationFormat>On-screen Show (4:3)</PresentationFormat>
  <Paragraphs>36</Paragraphs>
  <Slides>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1_CDC-CRDB Slide Type 2</vt:lpstr>
      <vt:lpstr>   Trends in Development Cooperation in Cambodia and Future Priorities     KIM Lumang Bopata Deputy Director  Policy and Development Assistance Coordination Department CRDB/CDC  08 February 2018  </vt:lpstr>
      <vt:lpstr>Major trends of development cooperation in Cambodia</vt:lpstr>
      <vt:lpstr>Changing role of development cooperation partnerships</vt:lpstr>
      <vt:lpstr>PowerPoint Presentation</vt:lpstr>
      <vt:lpstr>Forward Looking on development cooperation priorities</vt:lpstr>
      <vt:lpstr>PowerPoint Presentation</vt:lpstr>
    </vt:vector>
  </TitlesOfParts>
  <Company>CRDB-MDSP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MDSP</dc:creator>
  <cp:lastModifiedBy>Kim lumangbopata</cp:lastModifiedBy>
  <cp:revision>710</cp:revision>
  <cp:lastPrinted>2017-01-30T07:18:56Z</cp:lastPrinted>
  <dcterms:created xsi:type="dcterms:W3CDTF">2007-05-18T07:49:26Z</dcterms:created>
  <dcterms:modified xsi:type="dcterms:W3CDTF">2018-02-06T09:31:17Z</dcterms:modified>
</cp:coreProperties>
</file>